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0" r:id="rId2"/>
    <p:sldId id="310" r:id="rId3"/>
    <p:sldId id="298" r:id="rId4"/>
    <p:sldId id="284" r:id="rId5"/>
    <p:sldId id="299" r:id="rId6"/>
    <p:sldId id="278" r:id="rId7"/>
    <p:sldId id="309" r:id="rId8"/>
    <p:sldId id="311" r:id="rId9"/>
    <p:sldId id="312" r:id="rId10"/>
    <p:sldId id="313" r:id="rId11"/>
    <p:sldId id="314" r:id="rId12"/>
    <p:sldId id="316" r:id="rId13"/>
    <p:sldId id="315" r:id="rId14"/>
    <p:sldId id="317" r:id="rId15"/>
    <p:sldId id="291" r:id="rId16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215396"/>
    <a:srgbClr val="2B7439"/>
    <a:srgbClr val="1C5E2C"/>
    <a:srgbClr val="194490"/>
    <a:srgbClr val="FFCC00"/>
    <a:srgbClr val="B8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5179" autoAdjust="0"/>
  </p:normalViewPr>
  <p:slideViewPr>
    <p:cSldViewPr>
      <p:cViewPr varScale="1">
        <p:scale>
          <a:sx n="86" d="100"/>
          <a:sy n="86" d="100"/>
        </p:scale>
        <p:origin x="1164" y="84"/>
      </p:cViewPr>
      <p:guideLst>
        <p:guide orient="horz" pos="216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1894-FD8D-394E-9BA3-BED983786B8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AFC53-915B-774A-A7B2-C4F01DD2D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135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C66CC-D57D-4169-8B52-046EBD2CD95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773E7-52F4-47FA-9015-33846D1C8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33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73E7-52F4-47FA-9015-33846D1C8B4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73E7-52F4-47FA-9015-33846D1C8B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73E7-52F4-47FA-9015-33846D1C8B4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0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773E7-52F4-47FA-9015-33846D1C8B4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0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gradFill>
            <a:gsLst>
              <a:gs pos="17000">
                <a:srgbClr val="1C5E2C"/>
              </a:gs>
              <a:gs pos="77000">
                <a:srgbClr val="2B7439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002"/>
            <a:ext cx="42672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 userDrawn="1"/>
        </p:nvSpPr>
        <p:spPr>
          <a:xfrm>
            <a:off x="0" y="3276600"/>
            <a:ext cx="9144000" cy="3581400"/>
          </a:xfrm>
          <a:prstGeom prst="rect">
            <a:avLst/>
          </a:prstGeom>
          <a:gradFill>
            <a:gsLst>
              <a:gs pos="17000">
                <a:srgbClr val="215396"/>
              </a:gs>
              <a:gs pos="77000">
                <a:srgbClr val="194490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" y="3658743"/>
            <a:ext cx="4264153" cy="3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rapezoid 10"/>
          <p:cNvSpPr/>
          <p:nvPr userDrawn="1"/>
        </p:nvSpPr>
        <p:spPr>
          <a:xfrm rot="16200000">
            <a:off x="4648200" y="1447801"/>
            <a:ext cx="4114799" cy="4876800"/>
          </a:xfrm>
          <a:prstGeom prst="trapezoid">
            <a:avLst/>
          </a:prstGeom>
          <a:gradFill>
            <a:gsLst>
              <a:gs pos="0">
                <a:srgbClr val="2B7439"/>
              </a:gs>
              <a:gs pos="48000">
                <a:srgbClr val="1C5E2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 userDrawn="1"/>
        </p:nvSpPr>
        <p:spPr>
          <a:xfrm rot="10800000" flipH="1">
            <a:off x="4267200" y="3657600"/>
            <a:ext cx="609600" cy="1219200"/>
          </a:xfrm>
          <a:prstGeom prst="rtTriangle">
            <a:avLst/>
          </a:prstGeom>
          <a:gradFill>
            <a:gsLst>
              <a:gs pos="17000">
                <a:schemeClr val="bg1">
                  <a:lumMod val="95000"/>
                </a:schemeClr>
              </a:gs>
              <a:gs pos="77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2"/>
          <p:cNvSpPr/>
          <p:nvPr userDrawn="1"/>
        </p:nvSpPr>
        <p:spPr>
          <a:xfrm rot="5400000">
            <a:off x="342900" y="190500"/>
            <a:ext cx="4191000" cy="4876800"/>
          </a:xfrm>
          <a:prstGeom prst="trapezoid">
            <a:avLst/>
          </a:prstGeom>
          <a:gradFill>
            <a:gsLst>
              <a:gs pos="0">
                <a:srgbClr val="194490"/>
              </a:gs>
              <a:gs pos="48000">
                <a:srgbClr val="21539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 userDrawn="1"/>
        </p:nvSpPr>
        <p:spPr>
          <a:xfrm rot="16200000">
            <a:off x="4648200" y="1447801"/>
            <a:ext cx="4114799" cy="4876800"/>
          </a:xfrm>
          <a:prstGeom prst="trapezoid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2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 flipH="1">
            <a:off x="4267200" y="3657600"/>
            <a:ext cx="609600" cy="1219200"/>
          </a:xfrm>
          <a:prstGeom prst="rtTriangle">
            <a:avLst/>
          </a:prstGeom>
          <a:gradFill>
            <a:gsLst>
              <a:gs pos="17000">
                <a:schemeClr val="bg1">
                  <a:lumMod val="95000"/>
                </a:schemeClr>
              </a:gs>
              <a:gs pos="77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 rot="5400000">
            <a:off x="342900" y="190500"/>
            <a:ext cx="4191000" cy="4876800"/>
          </a:xfrm>
          <a:prstGeom prst="trapezoi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88851" y="2133600"/>
            <a:ext cx="4421292" cy="729029"/>
            <a:chOff x="381000" y="905542"/>
            <a:chExt cx="8305800" cy="1369547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905542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000" y="1397329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3902" y="1066800"/>
              <a:ext cx="6552898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Picture Placeholder 2"/>
          <p:cNvSpPr>
            <a:spLocks noGrp="1"/>
          </p:cNvSpPr>
          <p:nvPr>
            <p:ph type="pic" idx="1"/>
          </p:nvPr>
        </p:nvSpPr>
        <p:spPr>
          <a:xfrm>
            <a:off x="5410200" y="3543299"/>
            <a:ext cx="3352800" cy="1447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2C5-7BFE-AB4E-BD29-44C4CE67F478}" type="datetime1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23B6-779E-E64D-9398-42EB7C78AA82}" type="datetime1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35C31-42EF-3442-A725-BB462443FD35}" type="datetime1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77342-1003-374B-86FE-6F08B70D3EA9}" type="datetime1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0" y="0"/>
            <a:ext cx="9144000" cy="1447800"/>
          </a:xfrm>
          <a:prstGeom prst="rect">
            <a:avLst/>
          </a:prstGeom>
          <a:gradFill>
            <a:gsLst>
              <a:gs pos="63000">
                <a:srgbClr val="194490"/>
              </a:gs>
              <a:gs pos="16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953000"/>
          </a:xfrm>
        </p:spPr>
        <p:txBody>
          <a:bodyPr/>
          <a:lstStyle>
            <a:lvl1pPr marL="342900" indent="-342900">
              <a:buClr>
                <a:srgbClr val="1C5E2C"/>
              </a:buClr>
              <a:buFont typeface="Wingdings" pitchFamily="2" charset="2"/>
              <a:buChar char="§"/>
              <a:defRPr>
                <a:solidFill>
                  <a:srgbClr val="215396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rgbClr val="194490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rgbClr val="19449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19449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rgbClr val="19449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99EBB-27B5-2D4A-AAAC-748C1BA5969D}" type="datetime1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720-9504-2A4F-B9FF-E520EA53482F}" type="datetime1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A9A3-A4F8-9F47-82EF-ADAB7B55C90F}" type="datetime1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762B-9E4F-7742-9579-BE172C050C16}" type="datetime1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743B-FC6C-CB47-9B02-9626B02160F9}" type="datetime1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2357-979B-7042-B870-4801BFC69D0C}" type="datetime1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E432-F6E3-C141-B55C-5061B2EE4BC3}" type="datetime1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1408C-A6E1-46F5-8392-885A66B46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mailto:w.pinion@southcoastpaper.com" TargetMode="Externa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 txBox="1">
            <a:spLocks/>
          </p:cNvSpPr>
          <p:nvPr/>
        </p:nvSpPr>
        <p:spPr>
          <a:xfrm>
            <a:off x="5410200" y="3075843"/>
            <a:ext cx="3352800" cy="581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194490"/>
                </a:solidFill>
                <a:latin typeface="Arial" pitchFamily="34" charset="0"/>
                <a:cs typeface="Arial" pitchFamily="34" charset="0"/>
              </a:rPr>
              <a:t>How we can help</a:t>
            </a:r>
            <a:endParaRPr lang="en-US" sz="2400" dirty="0">
              <a:solidFill>
                <a:srgbClr val="1C5E2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323249" y="60960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 Analysis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Areas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1128" y="1763109"/>
            <a:ext cx="758374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Financial </a:t>
            </a:r>
            <a:r>
              <a:rPr lang="en-US" sz="4000" dirty="0" smtClean="0"/>
              <a:t>Plan to Survive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Plant Production and Operation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Product and Sales Growth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Customers/Relationships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0" y="4953000"/>
            <a:ext cx="3276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81000" y="6080581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Decisions 2020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47800"/>
            <a:ext cx="920322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Financial and Accounting Priority – Took advantage of all Federal and State incentives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Production realignment – </a:t>
            </a:r>
            <a:r>
              <a:rPr lang="en-US" sz="2000" dirty="0" smtClean="0"/>
              <a:t> </a:t>
            </a:r>
            <a:r>
              <a:rPr lang="en-US" sz="2000" dirty="0" smtClean="0"/>
              <a:t>protocol and </a:t>
            </a:r>
            <a:r>
              <a:rPr lang="en-US" sz="2000" dirty="0" smtClean="0"/>
              <a:t>process, products, plants sites</a:t>
            </a: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Product Sales Portfolio – what products we were selling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Customer Evaluation/Relationships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Supplier Evaluation/Relationships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Technology upgrades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Salaries and Personnel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89" y="3886200"/>
            <a:ext cx="5112911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323249" y="60960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Plant Production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Post-</a:t>
            </a:r>
            <a:r>
              <a:rPr lang="en-US" sz="3200" b="1" spc="-13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Covid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1247702"/>
            <a:ext cx="63654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Dental Tray Paper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Business </a:t>
            </a:r>
            <a:r>
              <a:rPr lang="en-US" sz="4000" dirty="0" smtClean="0"/>
              <a:t>Papers Small Pack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Folio Print Paper/Digital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937673"/>
            <a:ext cx="1905000" cy="21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323249" y="60960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Sales Products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Post-</a:t>
            </a:r>
            <a:r>
              <a:rPr lang="en-US" sz="3200" b="1" spc="-13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Covid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478871"/>
            <a:ext cx="73447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Engineering Bond/Wide Format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Corrugated </a:t>
            </a:r>
            <a:r>
              <a:rPr lang="en-US" sz="4000" dirty="0" smtClean="0"/>
              <a:t>Packaging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Digital packaging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Dye Sublimation Paper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Business </a:t>
            </a:r>
            <a:r>
              <a:rPr lang="en-US" sz="4000" dirty="0" smtClean="0"/>
              <a:t>Papers/Small Pack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Notetaking products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Indoor signage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4327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323249" y="60960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Pivot Points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371600"/>
            <a:ext cx="533383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Financial Fitness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Manage Relationships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Product </a:t>
            </a:r>
            <a:r>
              <a:rPr lang="en-US" sz="4000" dirty="0" smtClean="0"/>
              <a:t>Evaluation</a:t>
            </a:r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Ask for Something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0" y="4953000"/>
            <a:ext cx="3276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469250"/>
            <a:ext cx="6439034" cy="8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7250478" cy="30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33400" y="2286000"/>
            <a:ext cx="38862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340"/>
              </a:lnSpc>
            </a:pPr>
            <a:r>
              <a:rPr lang="en-US" sz="2000" b="1" dirty="0" smtClean="0">
                <a:solidFill>
                  <a:srgbClr val="28731E"/>
                </a:solidFill>
                <a:latin typeface="Arial" pitchFamily="34" charset="0"/>
                <a:cs typeface="Arial" pitchFamily="34" charset="0"/>
              </a:rPr>
              <a:t>Todd Keller</a:t>
            </a:r>
          </a:p>
          <a:p>
            <a:pPr>
              <a:lnSpc>
                <a:spcPts val="4340"/>
              </a:lnSpc>
            </a:pPr>
            <a:r>
              <a:rPr lang="en-US" sz="2000" b="1" i="1" dirty="0" smtClean="0">
                <a:solidFill>
                  <a:srgbClr val="285294"/>
                </a:solidFill>
                <a:latin typeface="Times New Roman" pitchFamily="18" charset="0"/>
                <a:cs typeface="Times New Roman" pitchFamily="18" charset="0"/>
              </a:rPr>
              <a:t>National Sales Manager</a:t>
            </a:r>
          </a:p>
          <a:p>
            <a:pPr>
              <a:lnSpc>
                <a:spcPts val="434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t.keller@southcoastpaper.com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434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504-975-6995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40937760-66E6-4469-9ECB-E24721546164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17767" y="5791200"/>
            <a:ext cx="3444633" cy="567987"/>
            <a:chOff x="5562600" y="4689813"/>
            <a:chExt cx="8305800" cy="136954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ctangle 11"/>
          <p:cNvSpPr/>
          <p:nvPr/>
        </p:nvSpPr>
        <p:spPr>
          <a:xfrm>
            <a:off x="4876800" y="2286000"/>
            <a:ext cx="42672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340"/>
              </a:lnSpc>
            </a:pPr>
            <a:r>
              <a:rPr lang="en-US" sz="2000" b="1" dirty="0" smtClean="0">
                <a:solidFill>
                  <a:srgbClr val="28731E"/>
                </a:solidFill>
                <a:latin typeface="Arial" pitchFamily="34" charset="0"/>
                <a:cs typeface="Arial" pitchFamily="34" charset="0"/>
              </a:rPr>
              <a:t>Kenny Loyd</a:t>
            </a:r>
          </a:p>
          <a:p>
            <a:pPr>
              <a:lnSpc>
                <a:spcPts val="4340"/>
              </a:lnSpc>
            </a:pPr>
            <a:r>
              <a:rPr lang="en-US" sz="2000" b="1" i="1" dirty="0" smtClean="0">
                <a:solidFill>
                  <a:srgbClr val="285294"/>
                </a:solidFill>
                <a:latin typeface="Times New Roman" pitchFamily="18" charset="0"/>
                <a:cs typeface="Times New Roman" pitchFamily="18" charset="0"/>
              </a:rPr>
              <a:t>President</a:t>
            </a:r>
          </a:p>
          <a:p>
            <a:pPr>
              <a:lnSpc>
                <a:spcPts val="4340"/>
              </a:lnSpc>
            </a:pP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k.loyd@southcoastpaper.com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434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225-773-9883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212" y="-152400"/>
            <a:ext cx="9254412" cy="137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2995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r="13505" b="56058"/>
          <a:stretch/>
        </p:blipFill>
        <p:spPr bwMode="auto">
          <a:xfrm>
            <a:off x="1524000" y="76200"/>
            <a:ext cx="5791200" cy="120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43" y="2420186"/>
            <a:ext cx="4495800" cy="598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3263776"/>
            <a:ext cx="3864429" cy="801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722493"/>
            <a:ext cx="4343400" cy="62880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6"/>
          <a:srcRect l="6803" t="38608" r="24763" b="29995"/>
          <a:stretch/>
        </p:blipFill>
        <p:spPr bwMode="auto">
          <a:xfrm>
            <a:off x="609600" y="5351296"/>
            <a:ext cx="3429000" cy="961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6400" y="6358109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Florence, NJ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5743" y="308307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Columbia, SC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1752" y="395436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Tultitlan</a:t>
            </a:r>
            <a:r>
              <a:rPr lang="en-US" dirty="0"/>
              <a:t> Estado de Mexico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91200" y="54864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Maplesville,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9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Manual Input 18"/>
          <p:cNvSpPr/>
          <p:nvPr/>
        </p:nvSpPr>
        <p:spPr>
          <a:xfrm>
            <a:off x="0" y="3124200"/>
            <a:ext cx="9144000" cy="3733800"/>
          </a:xfrm>
          <a:prstGeom prst="flowChartManualInput">
            <a:avLst/>
          </a:prstGeom>
          <a:gradFill>
            <a:gsLst>
              <a:gs pos="63000">
                <a:srgbClr val="215396"/>
              </a:gs>
              <a:gs pos="16000">
                <a:srgbClr val="194490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owchart: Manual Input 24"/>
          <p:cNvSpPr/>
          <p:nvPr/>
        </p:nvSpPr>
        <p:spPr>
          <a:xfrm rot="10800000">
            <a:off x="0" y="0"/>
            <a:ext cx="9144000" cy="3962400"/>
          </a:xfrm>
          <a:prstGeom prst="flowChartManualInput">
            <a:avLst/>
          </a:prstGeom>
          <a:gradFill>
            <a:gsLst>
              <a:gs pos="63000">
                <a:srgbClr val="2B7439"/>
              </a:gs>
              <a:gs pos="16000">
                <a:srgbClr val="1C5E2C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3134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40046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Paper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Converting</a:t>
            </a:r>
            <a:endParaRPr lang="en-US" sz="6000" b="1" dirty="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Manual Input 10"/>
          <p:cNvSpPr/>
          <p:nvPr/>
        </p:nvSpPr>
        <p:spPr>
          <a:xfrm rot="10800000">
            <a:off x="0" y="0"/>
            <a:ext cx="9144000" cy="3962400"/>
          </a:xfrm>
          <a:prstGeom prst="flowChartManualInput">
            <a:avLst/>
          </a:prstGeom>
          <a:blipFill dpi="0" rotWithShape="1">
            <a:blip r:embed="rId3" cstate="print"/>
            <a:srcRect/>
            <a:stretch>
              <a:fillRect t="-14000" b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8"/>
            <a:ext cx="9145588" cy="685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7"/>
          <p:cNvGrpSpPr/>
          <p:nvPr/>
        </p:nvGrpSpPr>
        <p:grpSpPr>
          <a:xfrm>
            <a:off x="66675" y="3784446"/>
            <a:ext cx="1152525" cy="863754"/>
            <a:chOff x="66675" y="2743200"/>
            <a:chExt cx="1152525" cy="863754"/>
          </a:xfrm>
        </p:grpSpPr>
        <p:sp>
          <p:nvSpPr>
            <p:cNvPr id="13" name="Freeform 12"/>
            <p:cNvSpPr/>
            <p:nvPr/>
          </p:nvSpPr>
          <p:spPr>
            <a:xfrm rot="15670446">
              <a:off x="407592" y="2868767"/>
              <a:ext cx="862013" cy="614362"/>
            </a:xfrm>
            <a:custGeom>
              <a:avLst/>
              <a:gdLst>
                <a:gd name="connsiteX0" fmla="*/ 0 w 862013"/>
                <a:gd name="connsiteY0" fmla="*/ 609600 h 614362"/>
                <a:gd name="connsiteX1" fmla="*/ 762000 w 862013"/>
                <a:gd name="connsiteY1" fmla="*/ 0 h 614362"/>
                <a:gd name="connsiteX2" fmla="*/ 862013 w 862013"/>
                <a:gd name="connsiteY2" fmla="*/ 14287 h 614362"/>
                <a:gd name="connsiteX3" fmla="*/ 814388 w 862013"/>
                <a:gd name="connsiteY3" fmla="*/ 23812 h 614362"/>
                <a:gd name="connsiteX4" fmla="*/ 66675 w 862013"/>
                <a:gd name="connsiteY4" fmla="*/ 614362 h 614362"/>
                <a:gd name="connsiteX5" fmla="*/ 0 w 862013"/>
                <a:gd name="connsiteY5" fmla="*/ 609600 h 6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3" h="614362">
                  <a:moveTo>
                    <a:pt x="0" y="609600"/>
                  </a:moveTo>
                  <a:lnTo>
                    <a:pt x="762000" y="0"/>
                  </a:lnTo>
                  <a:lnTo>
                    <a:pt x="862013" y="14287"/>
                  </a:lnTo>
                  <a:lnTo>
                    <a:pt x="814388" y="23812"/>
                  </a:lnTo>
                  <a:lnTo>
                    <a:pt x="66675" y="614362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66675" y="2743200"/>
              <a:ext cx="1152525" cy="552450"/>
            </a:xfrm>
            <a:custGeom>
              <a:avLst/>
              <a:gdLst>
                <a:gd name="connsiteX0" fmla="*/ 876300 w 1152525"/>
                <a:gd name="connsiteY0" fmla="*/ 0 h 552450"/>
                <a:gd name="connsiteX1" fmla="*/ 0 w 1152525"/>
                <a:gd name="connsiteY1" fmla="*/ 295275 h 552450"/>
                <a:gd name="connsiteX2" fmla="*/ 276225 w 1152525"/>
                <a:gd name="connsiteY2" fmla="*/ 552450 h 552450"/>
                <a:gd name="connsiteX3" fmla="*/ 1152525 w 1152525"/>
                <a:gd name="connsiteY3" fmla="*/ 257175 h 552450"/>
                <a:gd name="connsiteX4" fmla="*/ 876300 w 1152525"/>
                <a:gd name="connsiteY4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525" h="552450">
                  <a:moveTo>
                    <a:pt x="876300" y="0"/>
                  </a:moveTo>
                  <a:lnTo>
                    <a:pt x="0" y="295275"/>
                  </a:lnTo>
                  <a:lnTo>
                    <a:pt x="276225" y="552450"/>
                  </a:lnTo>
                  <a:lnTo>
                    <a:pt x="1152525" y="25717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231710" y="2845364"/>
            <a:ext cx="1978090" cy="1770676"/>
            <a:chOff x="3814511" y="1804118"/>
            <a:chExt cx="1978090" cy="17706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4799">
              <a:off x="4656766" y="1804118"/>
              <a:ext cx="268616" cy="17706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1439345">
              <a:off x="3814511" y="1942452"/>
              <a:ext cx="1978090" cy="709105"/>
            </a:xfrm>
            <a:prstGeom prst="rect">
              <a:avLst/>
            </a:prstGeom>
            <a:solidFill>
              <a:srgbClr val="1944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73152" rIns="0" bIns="36576" rtlCol="0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200"/>
                </a:spcBef>
              </a:pPr>
              <a:r>
                <a:rPr lang="en-US" sz="2400" b="1" dirty="0" smtClean="0">
                  <a:solidFill>
                    <a:schemeClr val="bg1"/>
                  </a:solidFill>
                </a:rPr>
                <a:t>PRODUCTION FACILITY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8600" y="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8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Our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8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225,000 sq ft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8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production facility is located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8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in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8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Maplesville, Alabama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9000" y="1981202"/>
            <a:ext cx="1143000" cy="30479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1745802"/>
            <a:ext cx="347082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rail access car spots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71800" y="1378398"/>
            <a:ext cx="804371" cy="2218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00" y="1136202"/>
            <a:ext cx="290175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truck high docks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743200" y="4038600"/>
            <a:ext cx="1676400" cy="762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95800" y="4800600"/>
            <a:ext cx="2369559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70,000 sq. ft.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finished goods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2743200"/>
            <a:ext cx="914400" cy="533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14800" y="3124200"/>
            <a:ext cx="44196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90,000 sq ft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conditioned finishing  area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438400" y="4864253"/>
            <a:ext cx="371044" cy="46974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90316" y="5410200"/>
            <a:ext cx="208585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truck high docks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150" y="1068714"/>
            <a:ext cx="186140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60,000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sq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ft</a:t>
            </a:r>
            <a:endParaRPr lang="en-US" sz="2400" b="1" dirty="0" smtClean="0">
              <a:solidFill>
                <a:schemeClr val="bg1"/>
              </a:solidFill>
              <a:effectLst>
                <a:outerShdw blurRad="762000" algn="ctr" rotWithShape="0">
                  <a:prstClr val="black">
                    <a:alpha val="79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high bay</a:t>
            </a: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762000" algn="ctr" rotWithShape="0">
                    <a:prstClr val="black">
                      <a:alpha val="79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roll storage</a:t>
            </a:r>
            <a:endParaRPr lang="en-US" sz="2400" b="1" dirty="0">
              <a:solidFill>
                <a:schemeClr val="bg1"/>
              </a:solidFill>
              <a:effectLst>
                <a:outerShdw blurRad="762000" algn="ctr" rotWithShape="0">
                  <a:prstClr val="black">
                    <a:alpha val="79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918557" y="1600202"/>
            <a:ext cx="1281843" cy="53339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/>
      <p:bldP spid="24" grpId="0"/>
      <p:bldP spid="26" grpId="0"/>
      <p:bldP spid="28" grpId="0"/>
      <p:bldP spid="33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Manual Input 18"/>
          <p:cNvSpPr/>
          <p:nvPr/>
        </p:nvSpPr>
        <p:spPr>
          <a:xfrm>
            <a:off x="0" y="3124200"/>
            <a:ext cx="9144000" cy="3733800"/>
          </a:xfrm>
          <a:prstGeom prst="flowChartManualInput">
            <a:avLst/>
          </a:prstGeom>
          <a:gradFill>
            <a:gsLst>
              <a:gs pos="63000">
                <a:srgbClr val="2B7439"/>
              </a:gs>
              <a:gs pos="16000">
                <a:srgbClr val="1C5E2C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0" b="1" dirty="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owchart: Manual Input 24"/>
          <p:cNvSpPr/>
          <p:nvPr/>
        </p:nvSpPr>
        <p:spPr>
          <a:xfrm rot="10800000">
            <a:off x="0" y="0"/>
            <a:ext cx="9144000" cy="3962400"/>
          </a:xfrm>
          <a:prstGeom prst="flowChartManualInput">
            <a:avLst/>
          </a:prstGeom>
          <a:gradFill>
            <a:gsLst>
              <a:gs pos="63000">
                <a:srgbClr val="2B7439"/>
              </a:gs>
              <a:gs pos="16000">
                <a:srgbClr val="1C5E2C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3134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40046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Sales &amp;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2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Marketing</a:t>
            </a:r>
            <a:endParaRPr lang="en-US" sz="6000" b="1" dirty="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owchart: Manual Input 10"/>
          <p:cNvSpPr/>
          <p:nvPr/>
        </p:nvSpPr>
        <p:spPr>
          <a:xfrm rot="10800000">
            <a:off x="0" y="0"/>
            <a:ext cx="9144000" cy="3962400"/>
          </a:xfrm>
          <a:prstGeom prst="flowChartManualInput">
            <a:avLst/>
          </a:prstGeom>
          <a:blipFill dpi="0" rotWithShape="1">
            <a:blip r:embed="rId3" cstate="print"/>
            <a:srcRect/>
            <a:stretch>
              <a:fillRect t="-34000" b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04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13134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6" name="Trapezoid 15"/>
          <p:cNvSpPr/>
          <p:nvPr/>
        </p:nvSpPr>
        <p:spPr>
          <a:xfrm flipV="1">
            <a:off x="5181600" y="-2"/>
            <a:ext cx="3962400" cy="4191002"/>
          </a:xfrm>
          <a:prstGeom prst="trapezoid">
            <a:avLst/>
          </a:prstGeom>
          <a:gradFill>
            <a:gsLst>
              <a:gs pos="0">
                <a:srgbClr val="2B7439"/>
              </a:gs>
              <a:gs pos="50000">
                <a:srgbClr val="1C5E2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791200" y="281342"/>
            <a:ext cx="2819400" cy="3528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Our sales and marketing team helps our clients market and distribute private label and nationally branded</a:t>
            </a:r>
          </a:p>
          <a:p>
            <a:pPr algn="ctr">
              <a:lnSpc>
                <a:spcPts val="3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products.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2200" y="5029200"/>
            <a:ext cx="1981200" cy="1828800"/>
          </a:xfrm>
          <a:prstGeom prst="rect">
            <a:avLst/>
          </a:prstGeom>
          <a:gradFill>
            <a:gsLst>
              <a:gs pos="0">
                <a:srgbClr val="194490"/>
              </a:gs>
              <a:gs pos="55000">
                <a:srgbClr val="215396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6"/>
          <p:cNvGrpSpPr/>
          <p:nvPr/>
        </p:nvGrpSpPr>
        <p:grpSpPr>
          <a:xfrm>
            <a:off x="5918973" y="4419600"/>
            <a:ext cx="2310627" cy="381000"/>
            <a:chOff x="5562600" y="4689813"/>
            <a:chExt cx="8305800" cy="136954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52400"/>
            <a:ext cx="1295400" cy="164869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408C-A6E1-46F5-8392-885A66B46E4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905000"/>
            <a:ext cx="1566226" cy="1892300"/>
          </a:xfrm>
          <a:prstGeom prst="rect">
            <a:avLst/>
          </a:prstGeom>
          <a:noFill/>
        </p:spPr>
      </p:pic>
      <p:pic>
        <p:nvPicPr>
          <p:cNvPr id="5" name="Picture 4" descr="Destiny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1447800" cy="1861458"/>
          </a:xfrm>
          <a:prstGeom prst="rect">
            <a:avLst/>
          </a:prstGeom>
        </p:spPr>
      </p:pic>
      <p:pic>
        <p:nvPicPr>
          <p:cNvPr id="6" name="Picture 5" descr="Diverse Earth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33600"/>
            <a:ext cx="1316704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4091344"/>
            <a:ext cx="5638800" cy="296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3323249" y="60960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Sales Products Pre-</a:t>
            </a:r>
            <a:r>
              <a:rPr lang="en-US" sz="3200" b="1" spc="-13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Covid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616" y="1312597"/>
            <a:ext cx="734476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Engineering Bond/Wide Format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Corrugated Packaging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Dye Sublimation Paper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Business Papers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433587"/>
            <a:ext cx="2274439" cy="309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2085109" y="5874602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Plant Production Pre-</a:t>
            </a:r>
            <a:r>
              <a:rPr lang="en-US" sz="3200" b="1" spc="-13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Covid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312597"/>
            <a:ext cx="734476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Engineering Bond/Wide Format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Dye Sublimation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Business Papers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Folio Print Paper/Digital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06" y="4482696"/>
            <a:ext cx="2590801" cy="29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981200" y="6019800"/>
            <a:ext cx="2772751" cy="457200"/>
            <a:chOff x="5562600" y="4689813"/>
            <a:chExt cx="8305800" cy="136954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5000" y="4689813"/>
              <a:ext cx="1330193" cy="81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2600" y="5181600"/>
              <a:ext cx="1447800" cy="8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15503" y="4851071"/>
              <a:ext cx="655289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rapezoid 13"/>
          <p:cNvSpPr/>
          <p:nvPr/>
        </p:nvSpPr>
        <p:spPr>
          <a:xfrm rot="10800000">
            <a:off x="-1066800" y="-1"/>
            <a:ext cx="6303818" cy="1066800"/>
          </a:xfrm>
          <a:prstGeom prst="trapezoid">
            <a:avLst/>
          </a:prstGeom>
          <a:gradFill>
            <a:gsLst>
              <a:gs pos="0">
                <a:srgbClr val="1C5E2C"/>
              </a:gs>
              <a:gs pos="50000">
                <a:srgbClr val="2B743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953000" y="0"/>
            <a:ext cx="6303818" cy="1066800"/>
          </a:xfrm>
          <a:prstGeom prst="trapezoid">
            <a:avLst/>
          </a:prstGeom>
          <a:gradFill>
            <a:gsLst>
              <a:gs pos="0">
                <a:srgbClr val="215396"/>
              </a:gs>
              <a:gs pos="85000">
                <a:srgbClr val="00336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</a:pP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 Coast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Business </a:t>
            </a:r>
            <a:r>
              <a:rPr lang="en-US" sz="3200" b="1" spc="-13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 April 2020</a:t>
            </a:r>
            <a:endParaRPr lang="en-US" sz="3200" b="1" spc="-13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111" y="1217221"/>
            <a:ext cx="78497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No orders and opportunities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April annualized orders down 50%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No playbook for a pandemic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Massive uncertainty on all areas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Critical Business Decisions Made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56" y="4800600"/>
            <a:ext cx="349657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11738</TotalTime>
  <Words>283</Words>
  <Application>Microsoft Office PowerPoint</Application>
  <PresentationFormat>On-screen Show (4:3)</PresentationFormat>
  <Paragraphs>100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AlekseyG</dc:creator>
  <cp:lastModifiedBy>Todd Keller</cp:lastModifiedBy>
  <cp:revision>251</cp:revision>
  <cp:lastPrinted>2018-10-28T03:56:10Z</cp:lastPrinted>
  <dcterms:created xsi:type="dcterms:W3CDTF">2013-06-10T17:36:14Z</dcterms:created>
  <dcterms:modified xsi:type="dcterms:W3CDTF">2021-04-13T21:05:55Z</dcterms:modified>
</cp:coreProperties>
</file>